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sldIdLst>
    <p:sldId id="256" r:id="rId2"/>
    <p:sldId id="257" r:id="rId3"/>
    <p:sldId id="269" r:id="rId4"/>
    <p:sldId id="258" r:id="rId5"/>
    <p:sldId id="268" r:id="rId6"/>
    <p:sldId id="265" r:id="rId7"/>
    <p:sldId id="259" r:id="rId8"/>
    <p:sldId id="260" r:id="rId9"/>
    <p:sldId id="267" r:id="rId10"/>
    <p:sldId id="266" r:id="rId11"/>
    <p:sldId id="264" r:id="rId12"/>
    <p:sldId id="261" r:id="rId13"/>
    <p:sldId id="262" r:id="rId14"/>
    <p:sldId id="263" r:id="rId1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43" d="100"/>
          <a:sy n="43" d="100"/>
        </p:scale>
        <p:origin x="-111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2" name="Subtitle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7E27AA0-DD06-40B2-BDAF-4E8DC9848BE1}" type="datetimeFigureOut">
              <a:rPr lang="en-US" smtClean="0"/>
              <a:pPr/>
              <a:t>10/9/2012</a:t>
            </a:fld>
            <a:endParaRPr lang="en-US"/>
          </a:p>
        </p:txBody>
      </p:sp>
      <p:sp>
        <p:nvSpPr>
          <p:cNvPr id="20" name="Footer Placeholder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D504513-460D-4EB0-9A1F-232B79E2FB4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Oval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7E27AA0-DD06-40B2-BDAF-4E8DC9848BE1}" type="datetimeFigureOut">
              <a:rPr lang="en-US" smtClean="0"/>
              <a:pPr/>
              <a:t>10/9/2012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D504513-460D-4EB0-9A1F-232B79E2FB4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7E27AA0-DD06-40B2-BDAF-4E8DC9848BE1}" type="datetimeFigureOut">
              <a:rPr lang="en-US" smtClean="0"/>
              <a:pPr/>
              <a:t>10/9/2012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D504513-460D-4EB0-9A1F-232B79E2FB4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7E27AA0-DD06-40B2-BDAF-4E8DC9848BE1}" type="datetimeFigureOut">
              <a:rPr lang="en-US" smtClean="0"/>
              <a:pPr/>
              <a:t>10/9/2012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D504513-460D-4EB0-9A1F-232B79E2FB4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7E27AA0-DD06-40B2-BDAF-4E8DC9848BE1}" type="datetimeFigureOut">
              <a:rPr lang="en-US" smtClean="0"/>
              <a:pPr/>
              <a:t>10/9/2012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D504513-460D-4EB0-9A1F-232B79E2FB4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Rectangle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Oval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Oval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7E27AA0-DD06-40B2-BDAF-4E8DC9848BE1}" type="datetimeFigureOut">
              <a:rPr lang="en-US" smtClean="0"/>
              <a:pPr/>
              <a:t>10/9/2012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D504513-460D-4EB0-9A1F-232B79E2FB4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7E27AA0-DD06-40B2-BDAF-4E8DC9848BE1}" type="datetimeFigureOut">
              <a:rPr lang="en-US" smtClean="0"/>
              <a:pPr/>
              <a:t>10/9/2012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D504513-460D-4EB0-9A1F-232B79E2FB4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7E27AA0-DD06-40B2-BDAF-4E8DC9848BE1}" type="datetimeFigureOut">
              <a:rPr lang="en-US" smtClean="0"/>
              <a:pPr/>
              <a:t>10/9/2012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D504513-460D-4EB0-9A1F-232B79E2FB4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7E27AA0-DD06-40B2-BDAF-4E8DC9848BE1}" type="datetimeFigureOut">
              <a:rPr lang="en-US" smtClean="0"/>
              <a:pPr/>
              <a:t>10/9/2012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D504513-460D-4EB0-9A1F-232B79E2FB4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Rectangle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7E27AA0-DD06-40B2-BDAF-4E8DC9848BE1}" type="datetimeFigureOut">
              <a:rPr lang="en-US" smtClean="0"/>
              <a:pPr/>
              <a:t>10/9/2012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D504513-460D-4EB0-9A1F-232B79E2FB4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7E27AA0-DD06-40B2-BDAF-4E8DC9848BE1}" type="datetimeFigureOut">
              <a:rPr lang="en-US" smtClean="0"/>
              <a:pPr/>
              <a:t>10/9/2012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D504513-460D-4EB0-9A1F-232B79E2FB4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9" name="Flowchart: Process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Flowchart: Process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e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Oval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Donut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Title Placeholder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Text Placeholder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24" name="Date Placeholder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77E27AA0-DD06-40B2-BDAF-4E8DC9848BE1}" type="datetimeFigureOut">
              <a:rPr lang="en-US" smtClean="0"/>
              <a:pPr/>
              <a:t>10/9/2012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en-US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BD504513-460D-4EB0-9A1F-232B79E2FB4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5" name="Rectangle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UVODNO PRIPREMNI DEO TRENINGA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47800" y="2590800"/>
            <a:ext cx="7406640" cy="1752600"/>
          </a:xfrm>
        </p:spPr>
        <p:txBody>
          <a:bodyPr>
            <a:noAutofit/>
          </a:bodyPr>
          <a:lstStyle/>
          <a:p>
            <a:pPr algn="ctr"/>
            <a:r>
              <a:rPr lang="en-US" sz="6000" b="1" u="sng" spc="600" dirty="0" smtClean="0">
                <a:latin typeface="Times New Roman" pitchFamily="18" charset="0"/>
                <a:cs typeface="Times New Roman" pitchFamily="18" charset="0"/>
              </a:rPr>
              <a:t>FUNKCIONALNI   PRISTUP </a:t>
            </a:r>
            <a:endParaRPr lang="en-US" sz="6000" b="1" u="sng" spc="6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sr-Latn-CS" dirty="0" smtClean="0">
                <a:latin typeface="Times New Roman" pitchFamily="18" charset="0"/>
                <a:cs typeface="Times New Roman" pitchFamily="18" charset="0"/>
              </a:rPr>
              <a:t>Rekviziti koje koristimo pri opuštanju mišićne fascije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371600" y="1600200"/>
            <a:ext cx="3200145" cy="2209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100" name="AutoShape 4" descr="Sredstva Rollinga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102" name="AutoShape 6" descr="Sredstva Rollinga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7" name="Picture 6" descr="Rolleri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14800" y="3200400"/>
            <a:ext cx="3886200" cy="310148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CS" dirty="0" smtClean="0"/>
              <a:t>DEFINICIJE: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sr-Latn-CS" b="1" u="sng" dirty="0" smtClean="0">
                <a:latin typeface="Times New Roman" pitchFamily="18" charset="0"/>
                <a:cs typeface="Times New Roman" pitchFamily="18" charset="0"/>
              </a:rPr>
              <a:t>STATIČKA FLEKSIBILNOST</a:t>
            </a:r>
          </a:p>
          <a:p>
            <a:pPr>
              <a:buNone/>
            </a:pPr>
            <a:r>
              <a:rPr lang="sr-Latn-CS" sz="2800" dirty="0" smtClean="0">
                <a:latin typeface="Times New Roman" pitchFamily="18" charset="0"/>
                <a:cs typeface="Times New Roman" pitchFamily="18" charset="0"/>
              </a:rPr>
              <a:t>    Vežbama statičke fleksibilnosti utičemo na sposobnost potizanja i zadržavanjaispružene pozicije u odredjenom zglobu (ili višen njih), koristeći vlastitu težinu tela , vlastite delove tela ili rekvizite</a:t>
            </a:r>
            <a:r>
              <a:rPr lang="sr-Latn-CS" sz="24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sr-Latn-CS" b="1" u="sng" dirty="0" smtClean="0">
                <a:latin typeface="Times New Roman" pitchFamily="18" charset="0"/>
                <a:cs typeface="Times New Roman" pitchFamily="18" charset="0"/>
              </a:rPr>
              <a:t>MOBILNOST</a:t>
            </a:r>
          </a:p>
          <a:p>
            <a:pPr>
              <a:buNone/>
            </a:pPr>
            <a:r>
              <a:rPr lang="sr-Latn-CS" dirty="0" smtClean="0">
                <a:latin typeface="Times New Roman" pitchFamily="18" charset="0"/>
                <a:cs typeface="Times New Roman" pitchFamily="18" charset="0"/>
              </a:rPr>
              <a:t>   Ili dinamička fleksibilnost predstavlja sposobnost optimalnog obima pokreta u zadatim zglobovima</a:t>
            </a:r>
          </a:p>
          <a:p>
            <a:r>
              <a:rPr lang="sr-Latn-CS" b="1" u="sng" dirty="0" smtClean="0">
                <a:latin typeface="Times New Roman" pitchFamily="18" charset="0"/>
                <a:cs typeface="Times New Roman" pitchFamily="18" charset="0"/>
              </a:rPr>
              <a:t>DINAMČKO ZAGREVANJE</a:t>
            </a:r>
          </a:p>
          <a:p>
            <a:pPr>
              <a:buNone/>
            </a:pPr>
            <a:r>
              <a:rPr lang="sr-Latn-CS" dirty="0" smtClean="0">
                <a:latin typeface="Times New Roman" pitchFamily="18" charset="0"/>
                <a:cs typeface="Times New Roman" pitchFamily="18" charset="0"/>
              </a:rPr>
              <a:t>   Predstavlja serije pokreta ( uključujći skipove , poskoke... ) koji su tako osmišljeni da pripreme lokomotorni aparat  za sportsku ili takmičarsku aktivnost.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143000" y="1524000"/>
            <a:ext cx="2005792" cy="3276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810000" y="1524001"/>
            <a:ext cx="1181099" cy="3293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019800" y="1752600"/>
            <a:ext cx="2209800" cy="49499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219200" y="1447800"/>
            <a:ext cx="2164037" cy="480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214687" y="1905000"/>
            <a:ext cx="5929313" cy="42564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219200" y="1600200"/>
            <a:ext cx="2503796" cy="480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80" name="Picture 8" descr="http://www.ten24.info/_jamie/stuff/Body_18wire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72000" y="762000"/>
            <a:ext cx="4105275" cy="574738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71600" y="762000"/>
            <a:ext cx="7498080" cy="4800600"/>
          </a:xfrm>
        </p:spPr>
        <p:txBody>
          <a:bodyPr>
            <a:normAutofit/>
          </a:bodyPr>
          <a:lstStyle/>
          <a:p>
            <a:r>
              <a:rPr lang="sr-Latn-CS" dirty="0" smtClean="0">
                <a:latin typeface="Times New Roman" pitchFamily="18" charset="0"/>
                <a:cs typeface="Times New Roman" pitchFamily="18" charset="0"/>
              </a:rPr>
              <a:t>TRENING </a:t>
            </a:r>
          </a:p>
          <a:p>
            <a:pPr lvl="1"/>
            <a:r>
              <a:rPr lang="sr-Latn-CS" dirty="0" smtClean="0">
                <a:latin typeface="Times New Roman" pitchFamily="18" charset="0"/>
                <a:cs typeface="Times New Roman" pitchFamily="18" charset="0"/>
              </a:rPr>
              <a:t>UVODNO PRIPREMNI DEO TRENINGA (WARM UP)  - ZAGREVANJE</a:t>
            </a:r>
          </a:p>
          <a:p>
            <a:pPr lvl="1"/>
            <a:r>
              <a:rPr lang="sr-Latn-CS" dirty="0" smtClean="0">
                <a:latin typeface="Times New Roman" pitchFamily="18" charset="0"/>
                <a:cs typeface="Times New Roman" pitchFamily="18" charset="0"/>
              </a:rPr>
              <a:t>GLAVNI –OSNOVNI DEO TRENINGA</a:t>
            </a:r>
          </a:p>
          <a:p>
            <a:pPr lvl="1"/>
            <a:r>
              <a:rPr lang="sr-Latn-CS" dirty="0" smtClean="0">
                <a:latin typeface="Times New Roman" pitchFamily="18" charset="0"/>
                <a:cs typeface="Times New Roman" pitchFamily="18" charset="0"/>
              </a:rPr>
              <a:t>ZAVRŠNI  - COOL DOWN</a:t>
            </a: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 lvl="1"/>
            <a:endParaRPr lang="en-US" dirty="0"/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676400" y="990600"/>
            <a:ext cx="6553200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sr-Latn-C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u="sng" dirty="0" smtClean="0">
                <a:latin typeface="Times New Roman" pitchFamily="18" charset="0"/>
                <a:cs typeface="Times New Roman" pitchFamily="18" charset="0"/>
              </a:rPr>
              <a:t>UVODNO PRIPREMNI DEO TRENINGA</a:t>
            </a:r>
            <a:r>
              <a:rPr lang="sr-Latn-CS" sz="2800" b="1" u="sng" dirty="0" smtClean="0">
                <a:latin typeface="Times New Roman" pitchFamily="18" charset="0"/>
                <a:cs typeface="Times New Roman" pitchFamily="18" charset="0"/>
              </a:rPr>
              <a:t> :</a:t>
            </a:r>
            <a:endParaRPr lang="en-US" sz="2800" b="1" u="sng" dirty="0" smtClean="0">
              <a:latin typeface="Times New Roman" pitchFamily="18" charset="0"/>
              <a:cs typeface="Times New Roman" pitchFamily="18" charset="0"/>
            </a:endParaRPr>
          </a:p>
          <a:p>
            <a:pPr lvl="1"/>
            <a:endParaRPr lang="sr-Latn-CS" sz="2800" dirty="0" smtClean="0">
              <a:latin typeface="Times New Roman" pitchFamily="18" charset="0"/>
              <a:cs typeface="Times New Roman" pitchFamily="18" charset="0"/>
            </a:endParaRPr>
          </a:p>
          <a:p>
            <a:pPr lvl="1">
              <a:buFont typeface="Arial" pitchFamily="34" charset="0"/>
              <a:buChar char="•"/>
            </a:pPr>
            <a:r>
              <a:rPr lang="sr-Latn-CS" sz="2800" dirty="0" smtClean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PRISTUP</a:t>
            </a:r>
            <a:endParaRPr lang="sr-Latn-CS" sz="2800" dirty="0" smtClean="0">
              <a:latin typeface="Times New Roman" pitchFamily="18" charset="0"/>
              <a:cs typeface="Times New Roman" pitchFamily="18" charset="0"/>
            </a:endParaRPr>
          </a:p>
          <a:p>
            <a:pPr lvl="1">
              <a:buFont typeface="Arial" pitchFamily="34" charset="0"/>
              <a:buChar char="•"/>
            </a:pPr>
            <a:endParaRPr lang="en-US" sz="2800" dirty="0" smtClean="0">
              <a:latin typeface="Times New Roman" pitchFamily="18" charset="0"/>
              <a:cs typeface="Times New Roman" pitchFamily="18" charset="0"/>
            </a:endParaRPr>
          </a:p>
          <a:p>
            <a:pPr lvl="1">
              <a:buFont typeface="Arial" pitchFamily="34" charset="0"/>
              <a:buChar char="•"/>
            </a:pPr>
            <a:r>
              <a:rPr lang="sr-Latn-CS" sz="2800" dirty="0" smtClean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PRINCIPI</a:t>
            </a:r>
            <a:endParaRPr lang="sr-Latn-CS" sz="2800" dirty="0" smtClean="0">
              <a:latin typeface="Times New Roman" pitchFamily="18" charset="0"/>
              <a:cs typeface="Times New Roman" pitchFamily="18" charset="0"/>
            </a:endParaRPr>
          </a:p>
          <a:p>
            <a:pPr lvl="1">
              <a:buFont typeface="Arial" pitchFamily="34" charset="0"/>
              <a:buChar char="•"/>
            </a:pPr>
            <a:endParaRPr lang="en-US" sz="2800" dirty="0" smtClean="0">
              <a:latin typeface="Times New Roman" pitchFamily="18" charset="0"/>
              <a:cs typeface="Times New Roman" pitchFamily="18" charset="0"/>
            </a:endParaRPr>
          </a:p>
          <a:p>
            <a:pPr lvl="1">
              <a:buFont typeface="Arial" pitchFamily="34" charset="0"/>
              <a:buChar char="•"/>
            </a:pPr>
            <a:r>
              <a:rPr lang="sr-Latn-CS" sz="2800" dirty="0" smtClean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POSTUPNOST</a:t>
            </a:r>
            <a:endParaRPr lang="sr-Latn-CS" sz="2800" dirty="0" smtClean="0">
              <a:latin typeface="Times New Roman" pitchFamily="18" charset="0"/>
              <a:cs typeface="Times New Roman" pitchFamily="18" charset="0"/>
            </a:endParaRPr>
          </a:p>
          <a:p>
            <a:pPr lvl="1">
              <a:buFont typeface="Arial" pitchFamily="34" charset="0"/>
              <a:buChar char="•"/>
            </a:pPr>
            <a:endParaRPr lang="en-US" sz="2800" dirty="0" smtClean="0">
              <a:latin typeface="Times New Roman" pitchFamily="18" charset="0"/>
              <a:cs typeface="Times New Roman" pitchFamily="18" charset="0"/>
            </a:endParaRPr>
          </a:p>
          <a:p>
            <a:pPr lvl="1">
              <a:buFont typeface="Arial" pitchFamily="34" charset="0"/>
              <a:buChar char="•"/>
            </a:pPr>
            <a:r>
              <a:rPr lang="sr-Latn-CS" sz="28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POTREBE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PRISTUP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PRIPREMA LOKOMOTORNOG APARATA ZA SPORTSKU AKTIVNOST</a:t>
            </a:r>
          </a:p>
          <a:p>
            <a:r>
              <a:rPr lang="en-US" dirty="0" smtClean="0"/>
              <a:t>PODIZANJE TEMPERATURE TELA</a:t>
            </a:r>
          </a:p>
          <a:p>
            <a:r>
              <a:rPr lang="en-US" dirty="0" smtClean="0"/>
              <a:t>PSIHOLO</a:t>
            </a:r>
            <a:r>
              <a:rPr lang="sr-Latn-CS" dirty="0" smtClean="0"/>
              <a:t>Š</a:t>
            </a:r>
            <a:r>
              <a:rPr lang="en-US" dirty="0" smtClean="0"/>
              <a:t>KA PRIPREMA ZA TRENING</a:t>
            </a:r>
            <a:r>
              <a:rPr lang="sr-Latn-CS" dirty="0" smtClean="0"/>
              <a:t> ILI TAKMIČENJE</a:t>
            </a:r>
            <a:endParaRPr lang="en-US" dirty="0" smtClean="0"/>
          </a:p>
          <a:p>
            <a:r>
              <a:rPr lang="en-US" dirty="0" smtClean="0"/>
              <a:t>SPE</a:t>
            </a:r>
            <a:r>
              <a:rPr lang="sr-Latn-CS" dirty="0" smtClean="0"/>
              <a:t>CIFIČNA </a:t>
            </a:r>
            <a:r>
              <a:rPr lang="en-US" dirty="0" smtClean="0"/>
              <a:t> PRIPREMA </a:t>
            </a:r>
          </a:p>
          <a:p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371600" y="457200"/>
            <a:ext cx="7391400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sr-Latn-C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UVODNO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PRIPREMNI </a:t>
            </a:r>
            <a:r>
              <a:rPr lang="sr-Latn-CS" sz="3200" dirty="0" smtClean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DEO TRENINGA</a:t>
            </a:r>
            <a:r>
              <a:rPr lang="sr-Latn-CS" sz="3200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>
              <a:buFont typeface="Arial" pitchFamily="34" charset="0"/>
              <a:buChar char="•"/>
            </a:pPr>
            <a:endParaRPr lang="sr-Latn-CS" sz="3200" dirty="0" smtClean="0">
              <a:latin typeface="Times New Roman" pitchFamily="18" charset="0"/>
              <a:cs typeface="Times New Roman" pitchFamily="18" charset="0"/>
            </a:endParaRPr>
          </a:p>
          <a:p>
            <a:pPr lvl="1">
              <a:buFont typeface="Arial" pitchFamily="34" charset="0"/>
              <a:buChar char="•"/>
            </a:pPr>
            <a:r>
              <a:rPr lang="sr-Latn-CS" sz="3200" dirty="0" smtClean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PRISTUP</a:t>
            </a:r>
            <a:endParaRPr lang="sr-Latn-CS" sz="3200" dirty="0" smtClean="0">
              <a:latin typeface="Times New Roman" pitchFamily="18" charset="0"/>
              <a:cs typeface="Times New Roman" pitchFamily="18" charset="0"/>
            </a:endParaRPr>
          </a:p>
          <a:p>
            <a:pPr lvl="1">
              <a:buFont typeface="Arial" pitchFamily="34" charset="0"/>
              <a:buChar char="•"/>
            </a:pPr>
            <a:endParaRPr lang="en-US" sz="3200" dirty="0" smtClean="0">
              <a:latin typeface="Times New Roman" pitchFamily="18" charset="0"/>
              <a:cs typeface="Times New Roman" pitchFamily="18" charset="0"/>
            </a:endParaRPr>
          </a:p>
          <a:p>
            <a:pPr lvl="1">
              <a:buFont typeface="Arial" pitchFamily="34" charset="0"/>
              <a:buChar char="•"/>
            </a:pPr>
            <a:r>
              <a:rPr lang="sr-Latn-CS" sz="3200" dirty="0" smtClean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PRINCIPI</a:t>
            </a:r>
            <a:endParaRPr lang="sr-Latn-CS" sz="3200" dirty="0" smtClean="0">
              <a:latin typeface="Times New Roman" pitchFamily="18" charset="0"/>
              <a:cs typeface="Times New Roman" pitchFamily="18" charset="0"/>
            </a:endParaRPr>
          </a:p>
          <a:p>
            <a:pPr lvl="1">
              <a:buFont typeface="Arial" pitchFamily="34" charset="0"/>
              <a:buChar char="•"/>
            </a:pPr>
            <a:endParaRPr lang="en-US" sz="3200" dirty="0" smtClean="0">
              <a:latin typeface="Times New Roman" pitchFamily="18" charset="0"/>
              <a:cs typeface="Times New Roman" pitchFamily="18" charset="0"/>
            </a:endParaRPr>
          </a:p>
          <a:p>
            <a:pPr lvl="1">
              <a:buFont typeface="Arial" pitchFamily="34" charset="0"/>
              <a:buChar char="•"/>
            </a:pPr>
            <a:r>
              <a:rPr lang="sr-Latn-CS" sz="3200" dirty="0" smtClean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POSTUPNOST</a:t>
            </a:r>
            <a:endParaRPr lang="sr-Latn-CS" sz="3200" dirty="0" smtClean="0">
              <a:latin typeface="Times New Roman" pitchFamily="18" charset="0"/>
              <a:cs typeface="Times New Roman" pitchFamily="18" charset="0"/>
            </a:endParaRPr>
          </a:p>
          <a:p>
            <a:pPr lvl="1">
              <a:buFont typeface="Arial" pitchFamily="34" charset="0"/>
              <a:buChar char="•"/>
            </a:pPr>
            <a:endParaRPr lang="en-US" sz="3200" dirty="0" smtClean="0">
              <a:latin typeface="Times New Roman" pitchFamily="18" charset="0"/>
              <a:cs typeface="Times New Roman" pitchFamily="18" charset="0"/>
            </a:endParaRPr>
          </a:p>
          <a:p>
            <a:pPr lvl="1">
              <a:buFont typeface="Arial" pitchFamily="34" charset="0"/>
              <a:buChar char="•"/>
            </a:pPr>
            <a:r>
              <a:rPr lang="sr-Latn-CS" sz="3200" dirty="0" smtClean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POTREBE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r-Latn-CS" dirty="0" smtClean="0">
                <a:latin typeface="Times New Roman" pitchFamily="18" charset="0"/>
                <a:cs typeface="Times New Roman" pitchFamily="18" charset="0"/>
              </a:rPr>
              <a:t>KOJE SU KORISTI ?  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sr-Latn-CS" dirty="0" smtClean="0">
                <a:latin typeface="Times New Roman" pitchFamily="18" charset="0"/>
                <a:cs typeface="Times New Roman" pitchFamily="18" charset="0"/>
              </a:rPr>
              <a:t>Povećava se brzina kontrakcije i relaksacije mišića.</a:t>
            </a:r>
          </a:p>
          <a:p>
            <a:r>
              <a:rPr lang="sr-Latn-CS" dirty="0" smtClean="0">
                <a:latin typeface="Times New Roman" pitchFamily="18" charset="0"/>
                <a:cs typeface="Times New Roman" pitchFamily="18" charset="0"/>
              </a:rPr>
              <a:t>Povećava se ekonomija pokreta usled smanjenja viskznosti  zagrejanog  mišića </a:t>
            </a:r>
          </a:p>
          <a:p>
            <a:r>
              <a:rPr lang="sr-Latn-CS" dirty="0" smtClean="0">
                <a:latin typeface="Times New Roman" pitchFamily="18" charset="0"/>
                <a:cs typeface="Times New Roman" pitchFamily="18" charset="0"/>
              </a:rPr>
              <a:t>Povećava se iskorišćenost kiseonika iz zagrejanog mišića usled boljeg oslobađanja kiseonika iz hemoglobina</a:t>
            </a:r>
          </a:p>
          <a:p>
            <a:r>
              <a:rPr lang="sr-Latn-CS" dirty="0" smtClean="0">
                <a:latin typeface="Times New Roman" pitchFamily="18" charset="0"/>
                <a:cs typeface="Times New Roman" pitchFamily="18" charset="0"/>
              </a:rPr>
              <a:t>Povećava se prenos nervnog signala i metabolizam usled povećanja temperature</a:t>
            </a:r>
          </a:p>
          <a:p>
            <a:r>
              <a:rPr lang="sr-Latn-CS" dirty="0" smtClean="0">
                <a:latin typeface="Times New Roman" pitchFamily="18" charset="0"/>
                <a:cs typeface="Times New Roman" pitchFamily="18" charset="0"/>
              </a:rPr>
              <a:t>Specifično zagrevanje može uticati na podizanje tonsa motornih jedinica koje učestvuju u specifičnim kretnim zadacima.</a:t>
            </a:r>
          </a:p>
          <a:p>
            <a:r>
              <a:rPr lang="sr-Latn-CS" dirty="0" smtClean="0">
                <a:latin typeface="Times New Roman" pitchFamily="18" charset="0"/>
                <a:cs typeface="Times New Roman" pitchFamily="18" charset="0"/>
              </a:rPr>
              <a:t>Povećava se protok krvi i dolazi do vazodilatacije krvnih sudova.</a:t>
            </a:r>
          </a:p>
          <a:p>
            <a:r>
              <a:rPr lang="sr-Latn-CS" dirty="0" smtClean="0">
                <a:latin typeface="Times New Roman" pitchFamily="18" charset="0"/>
                <a:cs typeface="Times New Roman" pitchFamily="18" charset="0"/>
              </a:rPr>
              <a:t>Omogućava postizanje oprimalne srčane frekfencije  za pocetak glavnog dela treninga.</a:t>
            </a:r>
          </a:p>
          <a:p>
            <a:r>
              <a:rPr lang="sr-Latn-CS" dirty="0" smtClean="0">
                <a:latin typeface="Times New Roman" pitchFamily="18" charset="0"/>
                <a:cs typeface="Times New Roman" pitchFamily="18" charset="0"/>
              </a:rPr>
              <a:t>Bolja mentalna  fokusiranost na trening ili takmičenje.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PRINCIPI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ROLLING (OPU</a:t>
            </a:r>
            <a:r>
              <a:rPr lang="sr-Latn-CS" dirty="0" smtClean="0"/>
              <a:t>ŠT</a:t>
            </a:r>
            <a:r>
              <a:rPr lang="en-US" dirty="0" smtClean="0"/>
              <a:t>ANJE MI</a:t>
            </a:r>
            <a:r>
              <a:rPr lang="sr-Latn-CS" dirty="0" smtClean="0"/>
              <a:t>ŠIĆ</a:t>
            </a:r>
            <a:r>
              <a:rPr lang="en-US" dirty="0" smtClean="0"/>
              <a:t>NE FASCIJE)</a:t>
            </a:r>
          </a:p>
          <a:p>
            <a:r>
              <a:rPr lang="en-US" dirty="0" smtClean="0"/>
              <a:t>STATI</a:t>
            </a:r>
            <a:r>
              <a:rPr lang="sr-Latn-CS" dirty="0" smtClean="0"/>
              <a:t>Č</a:t>
            </a:r>
            <a:r>
              <a:rPr lang="en-US" dirty="0" smtClean="0"/>
              <a:t>KO ISTEZANJE ( ISTEZANJE  PREAKTIVIRANE MUSKULATURE)</a:t>
            </a:r>
          </a:p>
          <a:p>
            <a:r>
              <a:rPr lang="en-US" dirty="0" smtClean="0"/>
              <a:t>DINAMI</a:t>
            </a:r>
            <a:r>
              <a:rPr lang="sr-Latn-CS" dirty="0" smtClean="0"/>
              <a:t>Č</a:t>
            </a:r>
            <a:r>
              <a:rPr lang="en-US" dirty="0" smtClean="0"/>
              <a:t>KO ZAGREVANJE </a:t>
            </a:r>
            <a:r>
              <a:rPr lang="sr-Latn-CS" dirty="0" smtClean="0"/>
              <a:t> </a:t>
            </a:r>
          </a:p>
          <a:p>
            <a:pPr lvl="1"/>
            <a:r>
              <a:rPr lang="sr-Latn-CS" dirty="0" smtClean="0"/>
              <a:t>Princip: </a:t>
            </a:r>
            <a:r>
              <a:rPr lang="sr-Latn-CS" u="sng" dirty="0" smtClean="0"/>
              <a:t>ZGLOB PO ZGLOB</a:t>
            </a:r>
          </a:p>
          <a:p>
            <a:pPr lvl="1"/>
            <a:r>
              <a:rPr lang="sr-Latn-CS" dirty="0" smtClean="0"/>
              <a:t>STBILNOST, MOBILNOST, PROPRIOCEPCIJA</a:t>
            </a:r>
            <a:endParaRPr lang="en-US" dirty="0" smtClean="0"/>
          </a:p>
          <a:p>
            <a:r>
              <a:rPr lang="en-US" dirty="0" smtClean="0"/>
              <a:t>VE</a:t>
            </a:r>
            <a:r>
              <a:rPr lang="sr-Latn-CS" dirty="0" smtClean="0"/>
              <a:t>Ž</a:t>
            </a:r>
            <a:r>
              <a:rPr lang="en-US" dirty="0" smtClean="0"/>
              <a:t>BE MOBILNOSTI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POSTUPNOST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ROLLING</a:t>
            </a:r>
          </a:p>
          <a:p>
            <a:pPr lvl="1"/>
            <a:r>
              <a:rPr lang="en-US" dirty="0" smtClean="0"/>
              <a:t>RAZLI</a:t>
            </a:r>
            <a:r>
              <a:rPr lang="sr-Latn-CS" dirty="0" smtClean="0"/>
              <a:t>Č</a:t>
            </a:r>
            <a:r>
              <a:rPr lang="en-US" dirty="0" smtClean="0"/>
              <a:t>ITE VRSTE REKVIZITA</a:t>
            </a:r>
          </a:p>
          <a:p>
            <a:pPr lvl="1"/>
            <a:r>
              <a:rPr lang="en-US" dirty="0" smtClean="0"/>
              <a:t>RAZLI</a:t>
            </a:r>
            <a:r>
              <a:rPr lang="sr-Latn-CS" dirty="0" smtClean="0"/>
              <a:t>Č</a:t>
            </a:r>
            <a:r>
              <a:rPr lang="en-US" dirty="0" smtClean="0"/>
              <a:t>IT POTISAK</a:t>
            </a:r>
          </a:p>
          <a:p>
            <a:r>
              <a:rPr lang="en-US" dirty="0" smtClean="0"/>
              <a:t>STATI</a:t>
            </a:r>
            <a:r>
              <a:rPr lang="sr-Latn-CS" dirty="0" smtClean="0"/>
              <a:t>ČKO ISTEZANJE </a:t>
            </a:r>
          </a:p>
          <a:p>
            <a:pPr lvl="1"/>
            <a:r>
              <a:rPr lang="sr-Latn-CS" dirty="0" smtClean="0"/>
              <a:t>RAZLIČITI POLOŽAJI</a:t>
            </a:r>
          </a:p>
          <a:p>
            <a:pPr lvl="1"/>
            <a:r>
              <a:rPr lang="sr-Latn-CS" dirty="0" smtClean="0"/>
              <a:t>PRIMENA RAZLIČITIH METODA</a:t>
            </a:r>
          </a:p>
          <a:p>
            <a:r>
              <a:rPr lang="sr-Latn-CS" dirty="0" smtClean="0"/>
              <a:t>DINAMIČKO ZAGREVANJE</a:t>
            </a:r>
          </a:p>
          <a:p>
            <a:pPr lvl="1"/>
            <a:r>
              <a:rPr lang="sr-Latn-CS" dirty="0" smtClean="0"/>
              <a:t>VEŽBE U MESTU</a:t>
            </a:r>
          </a:p>
          <a:p>
            <a:pPr lvl="1"/>
            <a:r>
              <a:rPr lang="sr-Latn-CS" dirty="0" smtClean="0"/>
              <a:t>VEŽBE  SA ISKORAKOM</a:t>
            </a:r>
          </a:p>
          <a:p>
            <a:pPr lvl="1"/>
            <a:r>
              <a:rPr lang="sr-Latn-CS" dirty="0" smtClean="0"/>
              <a:t>VEŽBE U KRETANJU</a:t>
            </a:r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CS" dirty="0" smtClean="0">
                <a:latin typeface="Times New Roman" pitchFamily="18" charset="0"/>
                <a:cs typeface="Times New Roman" pitchFamily="18" charset="0"/>
              </a:rPr>
              <a:t>POTREBA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Latn-CS" dirty="0" smtClean="0">
                <a:latin typeface="Times New Roman" pitchFamily="18" charset="0"/>
                <a:cs typeface="Times New Roman" pitchFamily="18" charset="0"/>
              </a:rPr>
              <a:t>KVALITETNIJA PRIPREMA ZA TRENING ILI TAKMIČARSKU AKTIVNOST</a:t>
            </a:r>
          </a:p>
          <a:p>
            <a:r>
              <a:rPr lang="sr-Latn-CS" dirty="0" smtClean="0">
                <a:latin typeface="Times New Roman" pitchFamily="18" charset="0"/>
                <a:cs typeface="Times New Roman" pitchFamily="18" charset="0"/>
              </a:rPr>
              <a:t>RAZIJANJE SVESTI IGRAČA O INDIVIDUALNIM POTREBAMA</a:t>
            </a:r>
          </a:p>
          <a:p>
            <a:r>
              <a:rPr lang="sr-Latn-CS" dirty="0" smtClean="0">
                <a:latin typeface="Times New Roman" pitchFamily="18" charset="0"/>
                <a:cs typeface="Times New Roman" pitchFamily="18" charset="0"/>
              </a:rPr>
              <a:t>PREVENCIJA  (</a:t>
            </a:r>
            <a:r>
              <a:rPr lang="sr-Latn-CS" sz="2000" dirty="0" smtClean="0">
                <a:latin typeface="Times New Roman" pitchFamily="18" charset="0"/>
                <a:cs typeface="Times New Roman" pitchFamily="18" charset="0"/>
              </a:rPr>
              <a:t>VEŽBE KOJIMA UTIČEMO NA SMANJENJE MOGUĆNOSTI POVREĐIVANJA</a:t>
            </a:r>
            <a:r>
              <a:rPr lang="sr-Latn-CS" dirty="0" smtClean="0">
                <a:latin typeface="Times New Roman" pitchFamily="18" charset="0"/>
                <a:cs typeface="Times New Roman" pitchFamily="18" charset="0"/>
              </a:rPr>
              <a:t>)</a:t>
            </a:r>
          </a:p>
          <a:p>
            <a:r>
              <a:rPr lang="sr-Latn-CS" dirty="0" smtClean="0">
                <a:latin typeface="Times New Roman" pitchFamily="18" charset="0"/>
                <a:cs typeface="Times New Roman" pitchFamily="18" charset="0"/>
              </a:rPr>
              <a:t>UŠTEDA VREMENA</a:t>
            </a:r>
          </a:p>
          <a:p>
            <a:endParaRPr lang="sr-Latn-CS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olstice">
  <a:themeElements>
    <a:clrScheme name="Solstice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Solstice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Solstice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6990</TotalTime>
  <Words>340</Words>
  <Application>Microsoft Office PowerPoint</Application>
  <PresentationFormat>On-screen Show (4:3)</PresentationFormat>
  <Paragraphs>69</Paragraphs>
  <Slides>14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5" baseType="lpstr">
      <vt:lpstr>Solstice</vt:lpstr>
      <vt:lpstr>UVODNO PRIPREMNI DEO TRENINGA</vt:lpstr>
      <vt:lpstr>Slide 2</vt:lpstr>
      <vt:lpstr>Slide 3</vt:lpstr>
      <vt:lpstr>PRISTUP</vt:lpstr>
      <vt:lpstr>Slide 5</vt:lpstr>
      <vt:lpstr>KOJE SU KORISTI ?  </vt:lpstr>
      <vt:lpstr>PRINCIPI</vt:lpstr>
      <vt:lpstr>POSTUPNOST</vt:lpstr>
      <vt:lpstr>POTREBA</vt:lpstr>
      <vt:lpstr>Rekviziti koje koristimo pri opuštanju mišićne fascije</vt:lpstr>
      <vt:lpstr>DEFINICIJE:</vt:lpstr>
      <vt:lpstr>Slide 12</vt:lpstr>
      <vt:lpstr>Slide 13</vt:lpstr>
      <vt:lpstr>Slide 14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UVODNO PRIPREMNI DEO TRENINGA</dc:title>
  <dc:creator>korisnik</dc:creator>
  <cp:lastModifiedBy>Ceca</cp:lastModifiedBy>
  <cp:revision>64</cp:revision>
  <dcterms:created xsi:type="dcterms:W3CDTF">2012-09-26T18:52:33Z</dcterms:created>
  <dcterms:modified xsi:type="dcterms:W3CDTF">2012-10-09T10:04:34Z</dcterms:modified>
</cp:coreProperties>
</file>